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8" r:id="rId3"/>
    <p:sldId id="261" r:id="rId4"/>
    <p:sldId id="262" r:id="rId5"/>
    <p:sldId id="305" r:id="rId6"/>
    <p:sldId id="282" r:id="rId7"/>
    <p:sldId id="306" r:id="rId8"/>
    <p:sldId id="264" r:id="rId9"/>
    <p:sldId id="268" r:id="rId10"/>
    <p:sldId id="285" r:id="rId11"/>
    <p:sldId id="266" r:id="rId12"/>
    <p:sldId id="271" r:id="rId13"/>
    <p:sldId id="263" r:id="rId14"/>
    <p:sldId id="273" r:id="rId15"/>
    <p:sldId id="269" r:id="rId16"/>
    <p:sldId id="279" r:id="rId17"/>
    <p:sldId id="307" r:id="rId18"/>
    <p:sldId id="308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Montserrat ExtraLight" panose="000003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555DCE-55DF-44F3-8765-7AF5CA679F67}">
  <a:tblStyle styleId="{8E555DCE-55DF-44F3-8765-7AF5CA679F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1049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379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56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06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03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8" r:id="rId7"/>
    <p:sldLayoutId id="2147483660" r:id="rId8"/>
    <p:sldLayoutId id="2147483663" r:id="rId9"/>
    <p:sldLayoutId id="2147483664" r:id="rId10"/>
    <p:sldLayoutId id="2147483667" r:id="rId11"/>
    <p:sldLayoutId id="2147483669" r:id="rId12"/>
    <p:sldLayoutId id="2147483673" r:id="rId13"/>
    <p:sldLayoutId id="2147483675" r:id="rId14"/>
    <p:sldLayoutId id="214748367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x5gh0Hff0O5fDTp9xrQKfEQOFIRj9Xw4HpzoTh9n8A/co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Eletric-go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by PentaXLastdance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A424805C-230A-8DB3-543D-EA77BBA8E8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9666" y="3066079"/>
            <a:ext cx="1624667" cy="2283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PentaXLastdance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A9491BA5-B5BD-EAFD-77BF-ED37F53172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7430" y="3835183"/>
            <a:ext cx="1089139" cy="1530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61888" y="2345390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of evidence  according to the defined criteria</a:t>
            </a:r>
            <a:endParaRPr dirty="0"/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69C37EC8-54D2-B2D8-6998-EB9A8F6D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69271" y="-273641"/>
            <a:ext cx="9283494" cy="56907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Planning/Preparation</a:t>
            </a:r>
            <a:endParaRPr dirty="0"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74" name="Google Shape;374;p53"/>
          <p:cNvGrpSpPr/>
          <p:nvPr/>
        </p:nvGrpSpPr>
        <p:grpSpPr>
          <a:xfrm>
            <a:off x="1403332" y="1746665"/>
            <a:ext cx="5127114" cy="2606763"/>
            <a:chOff x="1026196" y="1670465"/>
            <a:chExt cx="5127114" cy="2606763"/>
          </a:xfrm>
        </p:grpSpPr>
        <p:sp>
          <p:nvSpPr>
            <p:cNvPr id="375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7" name="Google Shape;1947;p53"/>
          <p:cNvSpPr txBox="1">
            <a:spLocks noGrp="1"/>
          </p:cNvSpPr>
          <p:nvPr>
            <p:ph type="body" idx="4294967295"/>
          </p:nvPr>
        </p:nvSpPr>
        <p:spPr>
          <a:xfrm>
            <a:off x="7035726" y="3446325"/>
            <a:ext cx="807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Factor 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48" name="Google Shape;1948;p53"/>
          <p:cNvSpPr/>
          <p:nvPr/>
        </p:nvSpPr>
        <p:spPr>
          <a:xfrm>
            <a:off x="6867426" y="3554925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53"/>
          <p:cNvSpPr txBox="1">
            <a:spLocks noGrp="1"/>
          </p:cNvSpPr>
          <p:nvPr>
            <p:ph type="body" idx="4294967295"/>
          </p:nvPr>
        </p:nvSpPr>
        <p:spPr>
          <a:xfrm>
            <a:off x="7035726" y="3894150"/>
            <a:ext cx="807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Factor 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50" name="Google Shape;1950;p53"/>
          <p:cNvSpPr/>
          <p:nvPr/>
        </p:nvSpPr>
        <p:spPr>
          <a:xfrm>
            <a:off x="6867426" y="4002750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Burndown chart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979318" y="3859275"/>
            <a:ext cx="2390100" cy="780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 has a beautiful name and is the second planet from the Sun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Retrospective</a:t>
            </a:r>
            <a:endParaRPr dirty="0"/>
          </a:p>
        </p:txBody>
      </p:sp>
      <p:sp>
        <p:nvSpPr>
          <p:cNvPr id="1975" name="Google Shape;1975;p55"/>
          <p:cNvSpPr txBox="1">
            <a:spLocks noGrp="1"/>
          </p:cNvSpPr>
          <p:nvPr>
            <p:ph type="body" idx="4294967295"/>
          </p:nvPr>
        </p:nvSpPr>
        <p:spPr>
          <a:xfrm>
            <a:off x="6341669" y="3705325"/>
            <a:ext cx="19071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To modify this graph, click on it, follow the link, change the data and replace it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76" name="Google Shape;1976;p55"/>
          <p:cNvSpPr txBox="1">
            <a:spLocks noGrp="1"/>
          </p:cNvSpPr>
          <p:nvPr>
            <p:ph type="body" idx="4294967295"/>
          </p:nvPr>
        </p:nvSpPr>
        <p:spPr>
          <a:xfrm>
            <a:off x="6596870" y="2652500"/>
            <a:ext cx="807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Factor 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77" name="Google Shape;1977;p55"/>
          <p:cNvSpPr/>
          <p:nvPr/>
        </p:nvSpPr>
        <p:spPr>
          <a:xfrm>
            <a:off x="6428570" y="2761100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55"/>
          <p:cNvSpPr txBox="1">
            <a:spLocks noGrp="1"/>
          </p:cNvSpPr>
          <p:nvPr>
            <p:ph type="body" idx="4294967295"/>
          </p:nvPr>
        </p:nvSpPr>
        <p:spPr>
          <a:xfrm>
            <a:off x="6596870" y="3100325"/>
            <a:ext cx="807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Factor 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79" name="Google Shape;1979;p55"/>
          <p:cNvSpPr/>
          <p:nvPr/>
        </p:nvSpPr>
        <p:spPr>
          <a:xfrm>
            <a:off x="6428570" y="3208925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981" name="Google Shape;1981;p5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738" y="1656775"/>
            <a:ext cx="4795725" cy="29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Processo engenharia de Software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94" name="Google Shape;294;p51"/>
          <p:cNvGrpSpPr/>
          <p:nvPr/>
        </p:nvGrpSpPr>
        <p:grpSpPr>
          <a:xfrm>
            <a:off x="1840495" y="1785565"/>
            <a:ext cx="1579088" cy="1674729"/>
            <a:chOff x="1825800" y="1651625"/>
            <a:chExt cx="539989" cy="571775"/>
          </a:xfrm>
        </p:grpSpPr>
        <p:sp>
          <p:nvSpPr>
            <p:cNvPr id="295" name="Google Shape;295;p51"/>
            <p:cNvSpPr/>
            <p:nvPr/>
          </p:nvSpPr>
          <p:spPr>
            <a:xfrm>
              <a:off x="2093189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1"/>
            <p:cNvSpPr/>
            <p:nvPr/>
          </p:nvSpPr>
          <p:spPr>
            <a:xfrm>
              <a:off x="1825800" y="196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1"/>
            <p:cNvSpPr/>
            <p:nvPr/>
          </p:nvSpPr>
          <p:spPr>
            <a:xfrm>
              <a:off x="2093189" y="196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1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51"/>
          <p:cNvSpPr txBox="1">
            <a:spLocks noGrp="1"/>
          </p:cNvSpPr>
          <p:nvPr>
            <p:ph type="body" idx="4294967295"/>
          </p:nvPr>
        </p:nvSpPr>
        <p:spPr>
          <a:xfrm>
            <a:off x="958396" y="1785554"/>
            <a:ext cx="729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15%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00" name="Google Shape;300;p51"/>
          <p:cNvSpPr txBox="1">
            <a:spLocks noGrp="1"/>
          </p:cNvSpPr>
          <p:nvPr>
            <p:ph type="body" idx="4294967295"/>
          </p:nvPr>
        </p:nvSpPr>
        <p:spPr>
          <a:xfrm>
            <a:off x="958396" y="3035504"/>
            <a:ext cx="729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20%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01" name="Google Shape;301;p51"/>
          <p:cNvSpPr txBox="1">
            <a:spLocks noGrp="1"/>
          </p:cNvSpPr>
          <p:nvPr>
            <p:ph type="body" idx="4294967295"/>
          </p:nvPr>
        </p:nvSpPr>
        <p:spPr>
          <a:xfrm>
            <a:off x="3572396" y="1785554"/>
            <a:ext cx="729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40%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02" name="Google Shape;302;p51"/>
          <p:cNvSpPr txBox="1">
            <a:spLocks noGrp="1"/>
          </p:cNvSpPr>
          <p:nvPr>
            <p:ph type="body" idx="4294967295"/>
          </p:nvPr>
        </p:nvSpPr>
        <p:spPr>
          <a:xfrm>
            <a:off x="3572396" y="3035504"/>
            <a:ext cx="729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25%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303" name="Google Shape;303;p51"/>
          <p:cNvCxnSpPr>
            <a:stCxn id="299" idx="3"/>
          </p:cNvCxnSpPr>
          <p:nvPr/>
        </p:nvCxnSpPr>
        <p:spPr>
          <a:xfrm>
            <a:off x="1687696" y="1997954"/>
            <a:ext cx="646200" cy="389100"/>
          </a:xfrm>
          <a:prstGeom prst="bentConnector3">
            <a:avLst>
              <a:gd name="adj1" fmla="val 8022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51"/>
          <p:cNvCxnSpPr>
            <a:stCxn id="300" idx="3"/>
          </p:cNvCxnSpPr>
          <p:nvPr/>
        </p:nvCxnSpPr>
        <p:spPr>
          <a:xfrm>
            <a:off x="1687696" y="3247904"/>
            <a:ext cx="5439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51"/>
          <p:cNvCxnSpPr>
            <a:stCxn id="301" idx="1"/>
          </p:cNvCxnSpPr>
          <p:nvPr/>
        </p:nvCxnSpPr>
        <p:spPr>
          <a:xfrm rot="10800000">
            <a:off x="2845796" y="1997954"/>
            <a:ext cx="726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51"/>
          <p:cNvCxnSpPr>
            <a:stCxn id="302" idx="1"/>
          </p:cNvCxnSpPr>
          <p:nvPr/>
        </p:nvCxnSpPr>
        <p:spPr>
          <a:xfrm rot="10800000">
            <a:off x="3012296" y="3247904"/>
            <a:ext cx="56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51"/>
          <p:cNvSpPr txBox="1">
            <a:spLocks noGrp="1"/>
          </p:cNvSpPr>
          <p:nvPr>
            <p:ph type="body" idx="4294967295"/>
          </p:nvPr>
        </p:nvSpPr>
        <p:spPr>
          <a:xfrm>
            <a:off x="1690555" y="3766204"/>
            <a:ext cx="807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Factor 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08" name="Google Shape;308;p51"/>
          <p:cNvSpPr/>
          <p:nvPr/>
        </p:nvSpPr>
        <p:spPr>
          <a:xfrm>
            <a:off x="1522255" y="3874804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1"/>
          <p:cNvSpPr txBox="1">
            <a:spLocks noGrp="1"/>
          </p:cNvSpPr>
          <p:nvPr>
            <p:ph type="body" idx="4294967295"/>
          </p:nvPr>
        </p:nvSpPr>
        <p:spPr>
          <a:xfrm>
            <a:off x="2829280" y="3766204"/>
            <a:ext cx="807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Factor 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0" name="Google Shape;310;p51"/>
          <p:cNvSpPr/>
          <p:nvPr/>
        </p:nvSpPr>
        <p:spPr>
          <a:xfrm>
            <a:off x="2660980" y="3874804"/>
            <a:ext cx="168300" cy="16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51"/>
          <p:cNvSpPr txBox="1">
            <a:spLocks noGrp="1"/>
          </p:cNvSpPr>
          <p:nvPr>
            <p:ph type="body" idx="4294967295"/>
          </p:nvPr>
        </p:nvSpPr>
        <p:spPr>
          <a:xfrm>
            <a:off x="1690555" y="4113054"/>
            <a:ext cx="807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Factor 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2" name="Google Shape;312;p51"/>
          <p:cNvSpPr/>
          <p:nvPr/>
        </p:nvSpPr>
        <p:spPr>
          <a:xfrm>
            <a:off x="1522255" y="4221654"/>
            <a:ext cx="168300" cy="16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1"/>
          <p:cNvSpPr txBox="1">
            <a:spLocks noGrp="1"/>
          </p:cNvSpPr>
          <p:nvPr>
            <p:ph type="body" idx="4294967295"/>
          </p:nvPr>
        </p:nvSpPr>
        <p:spPr>
          <a:xfrm>
            <a:off x="2829277" y="4113054"/>
            <a:ext cx="8739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Factor 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4" name="Google Shape;314;p51"/>
          <p:cNvSpPr/>
          <p:nvPr/>
        </p:nvSpPr>
        <p:spPr>
          <a:xfrm>
            <a:off x="2660980" y="4221654"/>
            <a:ext cx="168300" cy="16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51"/>
          <p:cNvSpPr/>
          <p:nvPr/>
        </p:nvSpPr>
        <p:spPr>
          <a:xfrm>
            <a:off x="5190763" y="1824550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1"/>
          <p:cNvSpPr/>
          <p:nvPr/>
        </p:nvSpPr>
        <p:spPr>
          <a:xfrm>
            <a:off x="5190763" y="3645175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51"/>
          <p:cNvSpPr/>
          <p:nvPr/>
        </p:nvSpPr>
        <p:spPr>
          <a:xfrm>
            <a:off x="5190763" y="2734863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51"/>
          <p:cNvGrpSpPr/>
          <p:nvPr/>
        </p:nvGrpSpPr>
        <p:grpSpPr>
          <a:xfrm>
            <a:off x="6186398" y="2104907"/>
            <a:ext cx="1948028" cy="168576"/>
            <a:chOff x="3465975" y="2270276"/>
            <a:chExt cx="1986364" cy="171929"/>
          </a:xfrm>
        </p:grpSpPr>
        <p:sp>
          <p:nvSpPr>
            <p:cNvPr id="319" name="Google Shape;319;p5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1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1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51"/>
          <p:cNvGrpSpPr/>
          <p:nvPr/>
        </p:nvGrpSpPr>
        <p:grpSpPr>
          <a:xfrm>
            <a:off x="6186398" y="2991957"/>
            <a:ext cx="1948028" cy="168576"/>
            <a:chOff x="3465975" y="2270276"/>
            <a:chExt cx="1986364" cy="171929"/>
          </a:xfrm>
        </p:grpSpPr>
        <p:sp>
          <p:nvSpPr>
            <p:cNvPr id="328" name="Google Shape;328;p5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1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1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51"/>
          <p:cNvGrpSpPr/>
          <p:nvPr/>
        </p:nvGrpSpPr>
        <p:grpSpPr>
          <a:xfrm>
            <a:off x="6186398" y="3925545"/>
            <a:ext cx="1948028" cy="168576"/>
            <a:chOff x="3465975" y="2270276"/>
            <a:chExt cx="1986364" cy="171929"/>
          </a:xfrm>
        </p:grpSpPr>
        <p:sp>
          <p:nvSpPr>
            <p:cNvPr id="337" name="Google Shape;337;p5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1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1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51"/>
          <p:cNvGrpSpPr/>
          <p:nvPr/>
        </p:nvGrpSpPr>
        <p:grpSpPr>
          <a:xfrm>
            <a:off x="5330853" y="1997309"/>
            <a:ext cx="449122" cy="383741"/>
            <a:chOff x="866243" y="2291587"/>
            <a:chExt cx="415546" cy="355053"/>
          </a:xfrm>
        </p:grpSpPr>
        <p:sp>
          <p:nvSpPr>
            <p:cNvPr id="346" name="Google Shape;346;p51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1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1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1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1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51"/>
          <p:cNvGrpSpPr/>
          <p:nvPr/>
        </p:nvGrpSpPr>
        <p:grpSpPr>
          <a:xfrm>
            <a:off x="5345169" y="2907637"/>
            <a:ext cx="420458" cy="383731"/>
            <a:chOff x="1958520" y="2302574"/>
            <a:chExt cx="359213" cy="327807"/>
          </a:xfrm>
        </p:grpSpPr>
        <p:sp>
          <p:nvSpPr>
            <p:cNvPr id="352" name="Google Shape;352;p5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51"/>
          <p:cNvGrpSpPr/>
          <p:nvPr/>
        </p:nvGrpSpPr>
        <p:grpSpPr>
          <a:xfrm>
            <a:off x="5330852" y="3818025"/>
            <a:ext cx="449098" cy="415171"/>
            <a:chOff x="7384751" y="4147984"/>
            <a:chExt cx="380012" cy="351274"/>
          </a:xfrm>
        </p:grpSpPr>
        <p:sp>
          <p:nvSpPr>
            <p:cNvPr id="356" name="Google Shape;356;p51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638798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Coerência e integração da solução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beautiful name</a:t>
            </a:r>
            <a:endParaRPr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 </a:t>
            </a:r>
            <a:endParaRPr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 and a gas giant</a:t>
            </a:r>
            <a:endParaRPr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one</a:t>
            </a:r>
            <a:endParaRPr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54678" y="445025"/>
            <a:ext cx="567679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Identificação de requisitos RGPD &amp; Âmbito funcional RGPD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631089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315061" y="4261100"/>
            <a:ext cx="4137484" cy="395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users have access to the privacy policy!</a:t>
            </a:r>
            <a:endParaRPr dirty="0"/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948BB50B-18CD-9C97-1101-3DC80E3F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8" y="2301106"/>
            <a:ext cx="3189139" cy="1543051"/>
          </a:xfrm>
          <a:prstGeom prst="rect">
            <a:avLst/>
          </a:prstGeom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6A336CE-146B-2F0D-A3F4-EC2274CD8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7" r="1018" b="7318"/>
          <a:stretch/>
        </p:blipFill>
        <p:spPr bwMode="auto">
          <a:xfrm>
            <a:off x="5400185" y="2283963"/>
            <a:ext cx="3332500" cy="1624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EEADFC75-292D-746F-0168-DF72A0D3D7F8}"/>
              </a:ext>
            </a:extLst>
          </p:cNvPr>
          <p:cNvSpPr/>
          <p:nvPr/>
        </p:nvSpPr>
        <p:spPr>
          <a:xfrm rot="20337214">
            <a:off x="2381667" y="3314130"/>
            <a:ext cx="975134" cy="180499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CC01C17C-598F-E9A3-A76B-5097D2F2A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074" y="1890450"/>
            <a:ext cx="2733485" cy="14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PentaXLastdance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A9491BA5-B5BD-EAFD-77BF-ED37F53172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7430" y="3835183"/>
            <a:ext cx="1089139" cy="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2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our product addresses their needs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8872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&amp; Benefits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suc</a:t>
            </a:r>
            <a:r>
              <a:rPr lang="pt-PT" dirty="0"/>
              <a:t>c</a:t>
            </a:r>
            <a:r>
              <a:rPr lang="en" dirty="0"/>
              <a:t>ess will look as a result of using our product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 needs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F8FEC544-7D74-3182-F7D6-8744E445AEE3}"/>
              </a:ext>
            </a:extLst>
          </p:cNvPr>
          <p:cNvSpPr txBox="1">
            <a:spLocks/>
          </p:cNvSpPr>
          <p:nvPr/>
        </p:nvSpPr>
        <p:spPr>
          <a:xfrm>
            <a:off x="1426177" y="829300"/>
            <a:ext cx="314582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PT" dirty="0"/>
              <a:t>Presentation 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 needs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needs</a:t>
            </a:r>
            <a:r>
              <a:rPr lang="en" dirty="0">
                <a:solidFill>
                  <a:schemeClr val="accent1"/>
                </a:solidFill>
              </a:rPr>
              <a:t>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364342"/>
            <a:ext cx="4946400" cy="3324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Development of a prototype for a </a:t>
            </a:r>
            <a:r>
              <a:rPr lang="en-US" b="1" u="sng" dirty="0"/>
              <a:t>delivery distribution planning system between warehouses using a fleet of electric vehicles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prototype consists of the following modules: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Warehouse Management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Logistics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Distribution planning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Solution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our product addresses their needs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9443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499" y="575651"/>
            <a:ext cx="6637957" cy="583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start our practical presentation !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3022747" y="1449331"/>
            <a:ext cx="4894796" cy="3054768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B355F2A-9421-6B68-8738-F0B24CAD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767" y="1601277"/>
            <a:ext cx="4500839" cy="22328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dirty="0" err="1"/>
              <a:t>Success</a:t>
            </a:r>
            <a:r>
              <a:rPr lang="pt-PT" dirty="0"/>
              <a:t> &amp; </a:t>
            </a:r>
            <a:r>
              <a:rPr lang="pt-PT" dirty="0" err="1"/>
              <a:t>Benefits</a:t>
            </a:r>
            <a:endParaRPr lang="pt-PT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success will look as a result of using our product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2537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63898" y="51276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Result 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938500" y="3027147"/>
            <a:ext cx="156986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Appealing Design</a:t>
            </a:r>
            <a:endParaRPr dirty="0"/>
          </a:p>
        </p:txBody>
      </p:sp>
      <p:sp>
        <p:nvSpPr>
          <p:cNvPr id="244" name="Google Shape;244;p46"/>
          <p:cNvSpPr/>
          <p:nvPr/>
        </p:nvSpPr>
        <p:spPr>
          <a:xfrm>
            <a:off x="1347542" y="186448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39;p46">
            <a:extLst>
              <a:ext uri="{FF2B5EF4-FFF2-40B4-BE49-F238E27FC236}">
                <a16:creationId xmlns:a16="http://schemas.microsoft.com/office/drawing/2014/main" id="{825214D7-9CCD-019C-75E1-D3CF7CE99793}"/>
              </a:ext>
            </a:extLst>
          </p:cNvPr>
          <p:cNvSpPr txBox="1">
            <a:spLocks/>
          </p:cNvSpPr>
          <p:nvPr/>
        </p:nvSpPr>
        <p:spPr>
          <a:xfrm>
            <a:off x="2996042" y="2820937"/>
            <a:ext cx="1305022" cy="50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/>
              <a:t>Intuitive</a:t>
            </a:r>
          </a:p>
        </p:txBody>
      </p:sp>
      <p:sp>
        <p:nvSpPr>
          <p:cNvPr id="17" name="Google Shape;239;p46">
            <a:extLst>
              <a:ext uri="{FF2B5EF4-FFF2-40B4-BE49-F238E27FC236}">
                <a16:creationId xmlns:a16="http://schemas.microsoft.com/office/drawing/2014/main" id="{7FD3E3F1-1FAF-EB94-91BE-84B1522C9280}"/>
              </a:ext>
            </a:extLst>
          </p:cNvPr>
          <p:cNvSpPr txBox="1">
            <a:spLocks/>
          </p:cNvSpPr>
          <p:nvPr/>
        </p:nvSpPr>
        <p:spPr>
          <a:xfrm>
            <a:off x="4609313" y="3072475"/>
            <a:ext cx="1840515" cy="68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Easy to adding new features</a:t>
            </a:r>
            <a:endParaRPr lang="pt-PT" dirty="0"/>
          </a:p>
        </p:txBody>
      </p:sp>
      <p:sp>
        <p:nvSpPr>
          <p:cNvPr id="24" name="Google Shape;239;p46">
            <a:extLst>
              <a:ext uri="{FF2B5EF4-FFF2-40B4-BE49-F238E27FC236}">
                <a16:creationId xmlns:a16="http://schemas.microsoft.com/office/drawing/2014/main" id="{B942A1A3-6856-4BC9-14C7-F5377C3DFD53}"/>
              </a:ext>
            </a:extLst>
          </p:cNvPr>
          <p:cNvSpPr txBox="1">
            <a:spLocks/>
          </p:cNvSpPr>
          <p:nvPr/>
        </p:nvSpPr>
        <p:spPr>
          <a:xfrm>
            <a:off x="6593299" y="2984812"/>
            <a:ext cx="169772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/>
              <a:t>Extra </a:t>
            </a:r>
            <a:r>
              <a:rPr lang="pt-PT" dirty="0" err="1"/>
              <a:t>Features</a:t>
            </a:r>
            <a:endParaRPr lang="pt-PT" dirty="0"/>
          </a:p>
        </p:txBody>
      </p:sp>
      <p:sp>
        <p:nvSpPr>
          <p:cNvPr id="33" name="Google Shape;244;p46">
            <a:extLst>
              <a:ext uri="{FF2B5EF4-FFF2-40B4-BE49-F238E27FC236}">
                <a16:creationId xmlns:a16="http://schemas.microsoft.com/office/drawing/2014/main" id="{13447CB3-4483-EF77-CB22-1262AFF38A14}"/>
              </a:ext>
            </a:extLst>
          </p:cNvPr>
          <p:cNvSpPr/>
          <p:nvPr/>
        </p:nvSpPr>
        <p:spPr>
          <a:xfrm>
            <a:off x="6990051" y="182504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4;p46">
            <a:extLst>
              <a:ext uri="{FF2B5EF4-FFF2-40B4-BE49-F238E27FC236}">
                <a16:creationId xmlns:a16="http://schemas.microsoft.com/office/drawing/2014/main" id="{0A0A7EE3-C5D7-CD99-F40B-3E8CF7958B86}"/>
              </a:ext>
            </a:extLst>
          </p:cNvPr>
          <p:cNvSpPr/>
          <p:nvPr/>
        </p:nvSpPr>
        <p:spPr>
          <a:xfrm>
            <a:off x="3309021" y="186448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44;p46">
            <a:extLst>
              <a:ext uri="{FF2B5EF4-FFF2-40B4-BE49-F238E27FC236}">
                <a16:creationId xmlns:a16="http://schemas.microsoft.com/office/drawing/2014/main" id="{2E6ECA78-6C16-4C69-57B2-A3DBFF9F6A8B}"/>
              </a:ext>
            </a:extLst>
          </p:cNvPr>
          <p:cNvSpPr/>
          <p:nvPr/>
        </p:nvSpPr>
        <p:spPr>
          <a:xfrm>
            <a:off x="5149536" y="1825042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12527;p82">
            <a:extLst>
              <a:ext uri="{FF2B5EF4-FFF2-40B4-BE49-F238E27FC236}">
                <a16:creationId xmlns:a16="http://schemas.microsoft.com/office/drawing/2014/main" id="{65F59B3C-28CB-1640-D84A-349BF7D5D422}"/>
              </a:ext>
            </a:extLst>
          </p:cNvPr>
          <p:cNvGrpSpPr/>
          <p:nvPr/>
        </p:nvGrpSpPr>
        <p:grpSpPr>
          <a:xfrm>
            <a:off x="7133000" y="1969810"/>
            <a:ext cx="366664" cy="366981"/>
            <a:chOff x="2185372" y="1957799"/>
            <a:chExt cx="366664" cy="366981"/>
          </a:xfrm>
          <a:solidFill>
            <a:schemeClr val="tx1"/>
          </a:solidFill>
        </p:grpSpPr>
        <p:sp>
          <p:nvSpPr>
            <p:cNvPr id="46" name="Google Shape;12528;p82">
              <a:extLst>
                <a:ext uri="{FF2B5EF4-FFF2-40B4-BE49-F238E27FC236}">
                  <a16:creationId xmlns:a16="http://schemas.microsoft.com/office/drawing/2014/main" id="{9C8881EB-0AC9-5F27-9607-572AEDAF4EDA}"/>
                </a:ext>
              </a:extLst>
            </p:cNvPr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7" name="Google Shape;12529;p82">
              <a:extLst>
                <a:ext uri="{FF2B5EF4-FFF2-40B4-BE49-F238E27FC236}">
                  <a16:creationId xmlns:a16="http://schemas.microsoft.com/office/drawing/2014/main" id="{3D8F1CB7-DC69-DB03-774D-52E50B865A4D}"/>
                </a:ext>
              </a:extLst>
            </p:cNvPr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8" name="Google Shape;12530;p82">
              <a:extLst>
                <a:ext uri="{FF2B5EF4-FFF2-40B4-BE49-F238E27FC236}">
                  <a16:creationId xmlns:a16="http://schemas.microsoft.com/office/drawing/2014/main" id="{32561622-D478-00CE-CF18-CC5B8774F8CC}"/>
                </a:ext>
              </a:extLst>
            </p:cNvPr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9" name="Google Shape;12531;p82">
              <a:extLst>
                <a:ext uri="{FF2B5EF4-FFF2-40B4-BE49-F238E27FC236}">
                  <a16:creationId xmlns:a16="http://schemas.microsoft.com/office/drawing/2014/main" id="{ABEE3C90-6247-23CF-7631-AD0309E27BCC}"/>
                </a:ext>
              </a:extLst>
            </p:cNvPr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0" name="Google Shape;12532;p82">
              <a:extLst>
                <a:ext uri="{FF2B5EF4-FFF2-40B4-BE49-F238E27FC236}">
                  <a16:creationId xmlns:a16="http://schemas.microsoft.com/office/drawing/2014/main" id="{72F19D50-E011-6AE0-B945-9E68121028D1}"/>
                </a:ext>
              </a:extLst>
            </p:cNvPr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1" name="Google Shape;12533;p82">
              <a:extLst>
                <a:ext uri="{FF2B5EF4-FFF2-40B4-BE49-F238E27FC236}">
                  <a16:creationId xmlns:a16="http://schemas.microsoft.com/office/drawing/2014/main" id="{8451ED70-920D-4A96-C3F6-7211A8133072}"/>
                </a:ext>
              </a:extLst>
            </p:cNvPr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2" name="Google Shape;12534;p82">
              <a:extLst>
                <a:ext uri="{FF2B5EF4-FFF2-40B4-BE49-F238E27FC236}">
                  <a16:creationId xmlns:a16="http://schemas.microsoft.com/office/drawing/2014/main" id="{8F133179-A7FC-88FD-90C5-27C3D121F8FA}"/>
                </a:ext>
              </a:extLst>
            </p:cNvPr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3" name="Google Shape;12535;p82">
              <a:extLst>
                <a:ext uri="{FF2B5EF4-FFF2-40B4-BE49-F238E27FC236}">
                  <a16:creationId xmlns:a16="http://schemas.microsoft.com/office/drawing/2014/main" id="{4E5FAE8B-0934-6498-6595-6B77012AB999}"/>
                </a:ext>
              </a:extLst>
            </p:cNvPr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54" name="Google Shape;11462;p81">
            <a:extLst>
              <a:ext uri="{FF2B5EF4-FFF2-40B4-BE49-F238E27FC236}">
                <a16:creationId xmlns:a16="http://schemas.microsoft.com/office/drawing/2014/main" id="{A3621587-BB3E-B93B-BB07-691F6993FF38}"/>
              </a:ext>
            </a:extLst>
          </p:cNvPr>
          <p:cNvSpPr/>
          <p:nvPr/>
        </p:nvSpPr>
        <p:spPr>
          <a:xfrm>
            <a:off x="3495864" y="1992794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14150;p85">
            <a:extLst>
              <a:ext uri="{FF2B5EF4-FFF2-40B4-BE49-F238E27FC236}">
                <a16:creationId xmlns:a16="http://schemas.microsoft.com/office/drawing/2014/main" id="{75C6B3DF-712E-0F1F-C734-B578F0A6333C}"/>
              </a:ext>
            </a:extLst>
          </p:cNvPr>
          <p:cNvGrpSpPr/>
          <p:nvPr/>
        </p:nvGrpSpPr>
        <p:grpSpPr>
          <a:xfrm>
            <a:off x="5378505" y="1961056"/>
            <a:ext cx="226661" cy="363467"/>
            <a:chOff x="5211031" y="1969108"/>
            <a:chExt cx="226661" cy="363467"/>
          </a:xfrm>
          <a:solidFill>
            <a:schemeClr val="tx1"/>
          </a:solidFill>
        </p:grpSpPr>
        <p:sp>
          <p:nvSpPr>
            <p:cNvPr id="56" name="Google Shape;14151;p85">
              <a:extLst>
                <a:ext uri="{FF2B5EF4-FFF2-40B4-BE49-F238E27FC236}">
                  <a16:creationId xmlns:a16="http://schemas.microsoft.com/office/drawing/2014/main" id="{50B2DE9E-8B60-22DA-2473-E4BDDA503E86}"/>
                </a:ext>
              </a:extLst>
            </p:cNvPr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152;p85">
              <a:extLst>
                <a:ext uri="{FF2B5EF4-FFF2-40B4-BE49-F238E27FC236}">
                  <a16:creationId xmlns:a16="http://schemas.microsoft.com/office/drawing/2014/main" id="{2501BD73-D202-0AD0-9BBC-CC378375D9F3}"/>
                </a:ext>
              </a:extLst>
            </p:cNvPr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235;p83">
            <a:extLst>
              <a:ext uri="{FF2B5EF4-FFF2-40B4-BE49-F238E27FC236}">
                <a16:creationId xmlns:a16="http://schemas.microsoft.com/office/drawing/2014/main" id="{C1DDE375-0DCA-C675-318C-FDFF25A978B8}"/>
              </a:ext>
            </a:extLst>
          </p:cNvPr>
          <p:cNvGrpSpPr/>
          <p:nvPr/>
        </p:nvGrpSpPr>
        <p:grpSpPr>
          <a:xfrm>
            <a:off x="1543868" y="2034198"/>
            <a:ext cx="337069" cy="302593"/>
            <a:chOff x="3441065" y="4302505"/>
            <a:chExt cx="337069" cy="302593"/>
          </a:xfrm>
          <a:solidFill>
            <a:schemeClr val="tx1"/>
          </a:solidFill>
        </p:grpSpPr>
        <p:sp>
          <p:nvSpPr>
            <p:cNvPr id="59" name="Google Shape;13236;p83">
              <a:extLst>
                <a:ext uri="{FF2B5EF4-FFF2-40B4-BE49-F238E27FC236}">
                  <a16:creationId xmlns:a16="http://schemas.microsoft.com/office/drawing/2014/main" id="{B5E9A479-70DE-8633-88E7-44AD396ED678}"/>
                </a:ext>
              </a:extLst>
            </p:cNvPr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37;p83">
              <a:extLst>
                <a:ext uri="{FF2B5EF4-FFF2-40B4-BE49-F238E27FC236}">
                  <a16:creationId xmlns:a16="http://schemas.microsoft.com/office/drawing/2014/main" id="{2D1F6056-BB93-A017-CBC4-0684615E4A94}"/>
                </a:ext>
              </a:extLst>
            </p:cNvPr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238;p83">
              <a:extLst>
                <a:ext uri="{FF2B5EF4-FFF2-40B4-BE49-F238E27FC236}">
                  <a16:creationId xmlns:a16="http://schemas.microsoft.com/office/drawing/2014/main" id="{BA9FACC3-74C2-AEFB-2939-7CBF37C8BB07}"/>
                </a:ext>
              </a:extLst>
            </p:cNvPr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239;p83">
              <a:extLst>
                <a:ext uri="{FF2B5EF4-FFF2-40B4-BE49-F238E27FC236}">
                  <a16:creationId xmlns:a16="http://schemas.microsoft.com/office/drawing/2014/main" id="{12E94B40-87CC-F166-EB7A-268AB16EBA0A}"/>
                </a:ext>
              </a:extLst>
            </p:cNvPr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240;p83">
              <a:extLst>
                <a:ext uri="{FF2B5EF4-FFF2-40B4-BE49-F238E27FC236}">
                  <a16:creationId xmlns:a16="http://schemas.microsoft.com/office/drawing/2014/main" id="{7BC7F7E0-6629-9BB0-CF80-612888305535}"/>
                </a:ext>
              </a:extLst>
            </p:cNvPr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241;p83">
              <a:extLst>
                <a:ext uri="{FF2B5EF4-FFF2-40B4-BE49-F238E27FC236}">
                  <a16:creationId xmlns:a16="http://schemas.microsoft.com/office/drawing/2014/main" id="{357C5ED5-F777-17DB-4C5B-DAB047DD0FB8}"/>
                </a:ext>
              </a:extLst>
            </p:cNvPr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242;p83">
              <a:extLst>
                <a:ext uri="{FF2B5EF4-FFF2-40B4-BE49-F238E27FC236}">
                  <a16:creationId xmlns:a16="http://schemas.microsoft.com/office/drawing/2014/main" id="{9CD6A2F9-8106-B69B-9D8D-A94B4F92D5EF}"/>
                </a:ext>
              </a:extLst>
            </p:cNvPr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243;p83">
              <a:extLst>
                <a:ext uri="{FF2B5EF4-FFF2-40B4-BE49-F238E27FC236}">
                  <a16:creationId xmlns:a16="http://schemas.microsoft.com/office/drawing/2014/main" id="{A69CB3EC-E5D6-DA4E-B3E8-023F4C53EC22}"/>
                </a:ext>
              </a:extLst>
            </p:cNvPr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244;p83">
              <a:extLst>
                <a:ext uri="{FF2B5EF4-FFF2-40B4-BE49-F238E27FC236}">
                  <a16:creationId xmlns:a16="http://schemas.microsoft.com/office/drawing/2014/main" id="{5CA54782-3058-F4FF-5E78-1D0A0D63BD21}"/>
                </a:ext>
              </a:extLst>
            </p:cNvPr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3245;p83">
              <a:extLst>
                <a:ext uri="{FF2B5EF4-FFF2-40B4-BE49-F238E27FC236}">
                  <a16:creationId xmlns:a16="http://schemas.microsoft.com/office/drawing/2014/main" id="{9FA689F7-2376-4370-4918-C912FB570449}"/>
                </a:ext>
              </a:extLst>
            </p:cNvPr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3246;p83">
              <a:extLst>
                <a:ext uri="{FF2B5EF4-FFF2-40B4-BE49-F238E27FC236}">
                  <a16:creationId xmlns:a16="http://schemas.microsoft.com/office/drawing/2014/main" id="{E274B045-7D99-4178-2728-BB77DCA79E91}"/>
                </a:ext>
              </a:extLst>
            </p:cNvPr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3247;p83">
              <a:extLst>
                <a:ext uri="{FF2B5EF4-FFF2-40B4-BE49-F238E27FC236}">
                  <a16:creationId xmlns:a16="http://schemas.microsoft.com/office/drawing/2014/main" id="{BE553CC7-A1C0-E299-CF02-B0E368B80BF3}"/>
                </a:ext>
              </a:extLst>
            </p:cNvPr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3248;p83">
              <a:extLst>
                <a:ext uri="{FF2B5EF4-FFF2-40B4-BE49-F238E27FC236}">
                  <a16:creationId xmlns:a16="http://schemas.microsoft.com/office/drawing/2014/main" id="{5FE46A5C-DE64-BBB8-9BFD-A6B399677A35}"/>
                </a:ext>
              </a:extLst>
            </p:cNvPr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Dataview (extra feature)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2442275" y="4295398"/>
            <a:ext cx="41565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Global Control Panel for Administrator</a:t>
            </a:r>
            <a:endParaRPr sz="1200" dirty="0">
              <a:solidFill>
                <a:schemeClr val="lt1"/>
              </a:solidFill>
            </a:endParaRPr>
          </a:p>
        </p:txBody>
      </p:sp>
      <p:grpSp>
        <p:nvGrpSpPr>
          <p:cNvPr id="2" name="Google Shape;2117;p64">
            <a:extLst>
              <a:ext uri="{FF2B5EF4-FFF2-40B4-BE49-F238E27FC236}">
                <a16:creationId xmlns:a16="http://schemas.microsoft.com/office/drawing/2014/main" id="{A0FE25FA-AC9F-4537-6407-869EDFDF8927}"/>
              </a:ext>
            </a:extLst>
          </p:cNvPr>
          <p:cNvGrpSpPr/>
          <p:nvPr/>
        </p:nvGrpSpPr>
        <p:grpSpPr>
          <a:xfrm>
            <a:off x="2252280" y="1102198"/>
            <a:ext cx="4397970" cy="2826336"/>
            <a:chOff x="238125" y="1973675"/>
            <a:chExt cx="2558775" cy="1951825"/>
          </a:xfrm>
        </p:grpSpPr>
        <p:sp>
          <p:nvSpPr>
            <p:cNvPr id="3" name="Google Shape;2118;p64">
              <a:extLst>
                <a:ext uri="{FF2B5EF4-FFF2-40B4-BE49-F238E27FC236}">
                  <a16:creationId xmlns:a16="http://schemas.microsoft.com/office/drawing/2014/main" id="{9484E4C6-79FE-3198-5D71-6F84369F147C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19;p64">
              <a:extLst>
                <a:ext uri="{FF2B5EF4-FFF2-40B4-BE49-F238E27FC236}">
                  <a16:creationId xmlns:a16="http://schemas.microsoft.com/office/drawing/2014/main" id="{A3A86903-87F6-3630-9F7A-1A61535E84AD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20;p64">
              <a:extLst>
                <a:ext uri="{FF2B5EF4-FFF2-40B4-BE49-F238E27FC236}">
                  <a16:creationId xmlns:a16="http://schemas.microsoft.com/office/drawing/2014/main" id="{0E16BF85-E625-A82E-1A58-C80438AC72E9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21;p64">
              <a:extLst>
                <a:ext uri="{FF2B5EF4-FFF2-40B4-BE49-F238E27FC236}">
                  <a16:creationId xmlns:a16="http://schemas.microsoft.com/office/drawing/2014/main" id="{05FC9B54-06BC-4CD8-61BA-2441FDCF9B70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22;p64">
              <a:extLst>
                <a:ext uri="{FF2B5EF4-FFF2-40B4-BE49-F238E27FC236}">
                  <a16:creationId xmlns:a16="http://schemas.microsoft.com/office/drawing/2014/main" id="{B1A0AE9C-DFB8-9995-A24E-92B5FD7C38A3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3;p64">
              <a:extLst>
                <a:ext uri="{FF2B5EF4-FFF2-40B4-BE49-F238E27FC236}">
                  <a16:creationId xmlns:a16="http://schemas.microsoft.com/office/drawing/2014/main" id="{54C2552B-4584-6CEF-DEEC-F53FE6B4BCE5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261C36EF-6624-38A9-E6D2-70830BDE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75" y="1256172"/>
            <a:ext cx="4017330" cy="20377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276</Words>
  <Application>Microsoft Office PowerPoint</Application>
  <PresentationFormat>Apresentação no Ecrã (16:9)</PresentationFormat>
  <Paragraphs>77</Paragraphs>
  <Slides>18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3" baseType="lpstr">
      <vt:lpstr>Montserrat ExtraBold</vt:lpstr>
      <vt:lpstr>Montserrat</vt:lpstr>
      <vt:lpstr>Montserrat ExtraLight</vt:lpstr>
      <vt:lpstr>Arial</vt:lpstr>
      <vt:lpstr>Futuristic Background by Slidesgo</vt:lpstr>
      <vt:lpstr>Eletric-go</vt:lpstr>
      <vt:lpstr>01</vt:lpstr>
      <vt:lpstr>Problem</vt:lpstr>
      <vt:lpstr>Custom needs!</vt:lpstr>
      <vt:lpstr>Solution</vt:lpstr>
      <vt:lpstr>Let's start our practical presentation !</vt:lpstr>
      <vt:lpstr>Success &amp; Benefits</vt:lpstr>
      <vt:lpstr>Final Result </vt:lpstr>
      <vt:lpstr>Dataview (extra feature)</vt:lpstr>
      <vt:lpstr>THANK YOU!</vt:lpstr>
      <vt:lpstr>Presentation of evidence  according to the defined criteria</vt:lpstr>
      <vt:lpstr>Planning/Preparation</vt:lpstr>
      <vt:lpstr>Burndown chart</vt:lpstr>
      <vt:lpstr>Retrospective</vt:lpstr>
      <vt:lpstr>Processo engenharia de Software</vt:lpstr>
      <vt:lpstr>Coerência e integração da solução</vt:lpstr>
      <vt:lpstr>Identificação de requisitos RGPD &amp; Âmbito funcional RGPD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Eletric-go</dc:title>
  <cp:lastModifiedBy>Pedro Celestino</cp:lastModifiedBy>
  <cp:revision>9</cp:revision>
  <dcterms:modified xsi:type="dcterms:W3CDTF">2023-01-08T18:08:47Z</dcterms:modified>
</cp:coreProperties>
</file>